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68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FF"/>
    <a:srgbClr val="30FF00"/>
    <a:srgbClr val="000000"/>
    <a:srgbClr val="6215FF"/>
    <a:srgbClr val="FF0000"/>
    <a:srgbClr val="FFFC00"/>
    <a:srgbClr val="FF0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40BA1-7E1B-4571-9116-95AFE3186EDB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7CB8C-5568-466E-B352-F2AAA7691A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54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616E-92F0-43DD-AE71-BEBBEE9A7225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67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1FC7-B56B-4A26-BA0A-4F729139B719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48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2414-72EE-4EF4-A466-B8330B21B5FA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19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65A3-F29E-45E9-8CB6-DCCBD33377E4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67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0B56-1A04-4456-8742-3FF6991A24A2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00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F67A-618A-4A0A-BC4D-383944EA8B6B}" type="datetime1">
              <a:rPr lang="en-GB" smtClean="0"/>
              <a:t>26/06/2023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8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BFF7-EE5A-494B-BBFE-C33C5FE36A41}" type="datetime1">
              <a:rPr lang="en-GB" smtClean="0"/>
              <a:t>26/06/2023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43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C46B-73E1-4B17-902F-708E63436531}" type="datetime1">
              <a:rPr lang="en-GB" smtClean="0"/>
              <a:t>26/06/2023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60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9858-16C8-4A34-9CB7-5A2D7EB30DF2}" type="datetime1">
              <a:rPr lang="en-GB" smtClean="0"/>
              <a:t>26/06/2023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66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BF895-B89D-4294-8183-2EBEB2855671}" type="datetime1">
              <a:rPr lang="en-GB" smtClean="0"/>
              <a:t>26/06/2023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02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A92F8-66B4-4557-B1AF-59A8D9925EBE}" type="datetime1">
              <a:rPr lang="en-GB" smtClean="0"/>
              <a:t>26/06/2023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608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9630-EB60-4E2F-9AA7-A3D6F22EB495}" type="datetime1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C3393-4B64-4F9D-8BB6-520B46E872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538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B772-8DDA-4B1E-CE4D-657F378AD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53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lt-LT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Evoliuciniai optimizavimo algoritmai: Dalelių Spiečiaus Optimizacijos algoritmas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7D01E-BE45-D58A-8766-CB27A54CF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7938"/>
            <a:ext cx="9144000" cy="285310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sv-SE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VILNIAUS UNIVERSITETAS</a:t>
            </a:r>
            <a:b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v-SE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MATEMATIKOS IR INFORMATIKOS FAKULTETAS</a:t>
            </a:r>
            <a:b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v-SE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MATEMATINĖS INFORMATIKOS KATEDRA</a:t>
            </a:r>
            <a:b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v-SE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BIOINFORMATIKOS SPECIALYBĖ</a:t>
            </a:r>
            <a:endParaRPr lang="lt-LT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lt-LT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lt-LT" b="0" i="0" dirty="0">
                <a:effectLst/>
                <a:latin typeface="Times New Roman" panose="02020603050405020304" pitchFamily="18" charset="0"/>
              </a:rPr>
              <a:t>Atliko: </a:t>
            </a:r>
            <a:r>
              <a:rPr lang="lt-LT" b="0" i="0" dirty="0" err="1">
                <a:effectLst/>
                <a:latin typeface="Times New Roman" panose="02020603050405020304" pitchFamily="18" charset="0"/>
              </a:rPr>
              <a:t>Bioinformatikos</a:t>
            </a:r>
            <a:r>
              <a:rPr lang="lt-LT" b="0" i="0" dirty="0">
                <a:effectLst/>
                <a:latin typeface="Times New Roman" panose="02020603050405020304" pitchFamily="18" charset="0"/>
              </a:rPr>
              <a:t> 3 kurso studentas</a:t>
            </a:r>
            <a:br>
              <a:rPr lang="lt-LT" dirty="0"/>
            </a:br>
            <a:r>
              <a:rPr lang="lt-LT" b="0" i="0" dirty="0">
                <a:effectLst/>
                <a:latin typeface="Times New Roman" panose="02020603050405020304" pitchFamily="18" charset="0"/>
              </a:rPr>
              <a:t>Kazimieras Jasaitis</a:t>
            </a:r>
            <a:endParaRPr lang="lt-LT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3FE7F-3CF4-0EF7-9574-5A8215BE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57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9534-1487-320B-D500-AB7A4A02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n=3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2BC1622-7339-19E0-B25F-AC3661BEB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42" y="1816075"/>
            <a:ext cx="5429425" cy="33908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93718-F330-5147-6697-EC7B078BE776}"/>
              </a:ext>
            </a:extLst>
          </p:cNvPr>
          <p:cNvSpPr txBox="1"/>
          <p:nvPr/>
        </p:nvSpPr>
        <p:spPr>
          <a:xfrm>
            <a:off x="959461" y="1519211"/>
            <a:ext cx="6095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0.7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= 1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= 2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lt-LT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Siekiamas atitikimo indeksas </a:t>
            </a:r>
            <a:r>
              <a:rPr lang="en-GB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0.005</a:t>
            </a: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lt-LT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Populiacijos dydis</a:t>
            </a:r>
            <a:r>
              <a:rPr lang="lt-LT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500</a:t>
            </a:r>
            <a:endParaRPr lang="en-GB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B2547-A17B-450C-0F83-2D56A61BE6BE}"/>
              </a:ext>
            </a:extLst>
          </p:cNvPr>
          <p:cNvSpPr txBox="1"/>
          <p:nvPr/>
        </p:nvSpPr>
        <p:spPr>
          <a:xfrm>
            <a:off x="6238142" y="5622409"/>
            <a:ext cx="374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Efektyvumas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98/100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331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05929A-24AE-3AAC-DED4-868050E0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1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9534-1487-320B-D500-AB7A4A02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1623F06-CD7A-804C-57AB-4EC17ADF9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46" y="1821717"/>
            <a:ext cx="5511979" cy="33934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F331F-9169-4472-2A75-15F09D584DBA}"/>
              </a:ext>
            </a:extLst>
          </p:cNvPr>
          <p:cNvSpPr txBox="1"/>
          <p:nvPr/>
        </p:nvSpPr>
        <p:spPr>
          <a:xfrm>
            <a:off x="959461" y="1519211"/>
            <a:ext cx="6095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0.7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= 1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= 2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lt-LT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Siekiamas atitikimo indeksas </a:t>
            </a:r>
            <a:r>
              <a:rPr lang="en-GB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0.005</a:t>
            </a: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lt-LT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Populiacijos dydis</a:t>
            </a:r>
            <a:r>
              <a:rPr lang="lt-LT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500</a:t>
            </a:r>
            <a:endParaRPr lang="en-GB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77DF3-CE22-5AE0-0256-EA30B2E32263}"/>
              </a:ext>
            </a:extLst>
          </p:cNvPr>
          <p:cNvSpPr txBox="1"/>
          <p:nvPr/>
        </p:nvSpPr>
        <p:spPr>
          <a:xfrm>
            <a:off x="6157546" y="5600428"/>
            <a:ext cx="374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Efektyvumas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72/100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736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A26AD-8BA7-9560-582C-42AD363B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43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9534-1487-320B-D500-AB7A4A02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n=5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8C602C58-F14D-8A1D-CD2C-A57403C25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96" y="3169627"/>
            <a:ext cx="4074810" cy="2510449"/>
          </a:xfrm>
        </p:spPr>
      </p:pic>
      <p:pic>
        <p:nvPicPr>
          <p:cNvPr id="7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ABAE3A48-7BBF-561C-5363-BB1D8DD85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3169627"/>
            <a:ext cx="4074810" cy="2518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18FD23-09D5-D1A4-B972-DF7DEE6E64BD}"/>
              </a:ext>
            </a:extLst>
          </p:cNvPr>
          <p:cNvSpPr txBox="1"/>
          <p:nvPr/>
        </p:nvSpPr>
        <p:spPr>
          <a:xfrm>
            <a:off x="959461" y="1519211"/>
            <a:ext cx="6095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0.7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= 1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= 2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Siekiamas atitikimo indeksas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0.005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Populiacijos dydis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C41F7-8D5A-F9ED-D322-465EB96BAA6B}"/>
              </a:ext>
            </a:extLst>
          </p:cNvPr>
          <p:cNvSpPr txBox="1"/>
          <p:nvPr/>
        </p:nvSpPr>
        <p:spPr>
          <a:xfrm>
            <a:off x="7175988" y="1488792"/>
            <a:ext cx="6095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0.7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= 1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= 2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Siekiamas atitikimo indeksas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0.005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Populiacijos dydis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5DD0-0C54-120F-B349-98D839CC22BA}"/>
              </a:ext>
            </a:extLst>
          </p:cNvPr>
          <p:cNvSpPr txBox="1"/>
          <p:nvPr/>
        </p:nvSpPr>
        <p:spPr>
          <a:xfrm>
            <a:off x="1033096" y="5974101"/>
            <a:ext cx="374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Efektyvumas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37/100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2625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37AA5-2836-EB6D-4D38-C188775C1411}"/>
              </a:ext>
            </a:extLst>
          </p:cNvPr>
          <p:cNvSpPr txBox="1"/>
          <p:nvPr/>
        </p:nvSpPr>
        <p:spPr>
          <a:xfrm>
            <a:off x="7175988" y="5937466"/>
            <a:ext cx="374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Efektyvumas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67/100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1548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DBBACA-DF44-DB4D-DF47-AE7DAC6B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99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6-26 01-06-43_1">
            <a:hlinkClick r:id="" action="ppaction://media"/>
            <a:extLst>
              <a:ext uri="{FF2B5EF4-FFF2-40B4-BE49-F238E27FC236}">
                <a16:creationId xmlns:a16="http://schemas.microsoft.com/office/drawing/2014/main" id="{C5377AF7-728A-052B-30F9-905F248E3B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929" y="629627"/>
            <a:ext cx="10777164" cy="606201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4CB295-C3C4-82FD-183E-BC646A5E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8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BDC6-5746-ECDE-AEEA-522DF3EF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Galimi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tobulinimo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aspektai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5FCC-5494-8B74-F537-F0491FEE4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ų tobulinimas</a:t>
            </a:r>
          </a:p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Atitikimo funkcijos tobulinimas, parenkant tikslesnius faktorius</a:t>
            </a:r>
          </a:p>
          <a:p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Inicializacija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Dinaminiai parametrai</a:t>
            </a:r>
          </a:p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Konvergavimo į neoptimalias reikšmes atpažinimas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A87A9-4228-E7AE-F2EC-90A657F43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07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D4CD-873C-13FB-FBA2-D6B0868A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Šaltiniai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A80B-5A07-044D-2E36-C357E905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000" dirty="0">
                <a:effectLst/>
              </a:rPr>
              <a:t>Wang, J., Qi, Y. and Zhang, J., 2015. Research on PSO algorithms for the rectangular packing problem. </a:t>
            </a:r>
            <a:r>
              <a:rPr lang="en-GB" sz="2000" i="1" dirty="0">
                <a:effectLst/>
              </a:rPr>
              <a:t>International Journal of Computer Applications in Technology</a:t>
            </a:r>
            <a:r>
              <a:rPr lang="en-GB" sz="2000" dirty="0">
                <a:effectLst/>
              </a:rPr>
              <a:t>, </a:t>
            </a:r>
            <a:r>
              <a:rPr lang="en-GB" sz="2000" i="1" dirty="0">
                <a:effectLst/>
              </a:rPr>
              <a:t>51</a:t>
            </a:r>
            <a:r>
              <a:rPr lang="en-GB" sz="2000" dirty="0">
                <a:effectLst/>
              </a:rPr>
              <a:t>(1), pp.15-22.</a:t>
            </a:r>
          </a:p>
          <a:p>
            <a:pPr marL="0" indent="0" algn="l">
              <a:buNone/>
            </a:pPr>
            <a:endParaRPr lang="lt-LT" sz="2000" dirty="0">
              <a:effectLst/>
            </a:endParaRPr>
          </a:p>
          <a:p>
            <a:pPr marL="0" indent="0" algn="l">
              <a:buNone/>
            </a:pPr>
            <a:r>
              <a:rPr lang="en-GB" sz="2000" dirty="0">
                <a:effectLst/>
              </a:rPr>
              <a:t>Poli, R., 2008. Analysis of the Publications on the Applications of Particle Swarm Optimisation. </a:t>
            </a:r>
            <a:r>
              <a:rPr lang="en-GB" sz="2000" i="1" dirty="0">
                <a:effectLst/>
              </a:rPr>
              <a:t>Journal of Artificial Evolution and Applications</a:t>
            </a:r>
            <a:r>
              <a:rPr lang="en-GB" sz="2000" dirty="0">
                <a:effectLst/>
              </a:rPr>
              <a:t>, [e-journal] Volume 2008</a:t>
            </a:r>
          </a:p>
          <a:p>
            <a:pPr marL="0" indent="0" algn="l">
              <a:buNone/>
            </a:pPr>
            <a:endParaRPr lang="en-GB" sz="2000" dirty="0">
              <a:effectLst/>
            </a:endParaRPr>
          </a:p>
          <a:p>
            <a:endParaRPr lang="lt-LT" sz="2000" dirty="0"/>
          </a:p>
          <a:p>
            <a:endParaRPr lang="lt-LT" sz="2000" dirty="0"/>
          </a:p>
          <a:p>
            <a:endParaRPr lang="lt-LT" sz="2000" dirty="0"/>
          </a:p>
          <a:p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D6CA3-B9DD-26C8-F9F2-63FBA04B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58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0FBC-AED0-5057-C739-AC1E9271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Evoliuciniai</a:t>
            </a:r>
            <a:r>
              <a:rPr lang="lt-LT" dirty="0"/>
              <a:t> programavimo algoritmai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49B49-8ECE-73C0-8E22-5905578AF353}"/>
              </a:ext>
            </a:extLst>
          </p:cNvPr>
          <p:cNvSpPr txBox="1"/>
          <p:nvPr/>
        </p:nvSpPr>
        <p:spPr>
          <a:xfrm>
            <a:off x="764931" y="1987062"/>
            <a:ext cx="98341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Nedeterministiniai</a:t>
            </a:r>
            <a:r>
              <a:rPr lang="lt-L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lgoritmai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įkvėpti gamtoje pastebimų fenomenų.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Genetiniai algoritmai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b="0" i="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Skruzdžių kolonijos optimizacijos algoritmas</a:t>
            </a:r>
            <a:endParaRPr lang="lt-LT" sz="2400" b="0" i="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Dalelių spiečiaus algoritmas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A3125-97D7-E5DB-C2C5-2A32F3B8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9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7509B3-652E-4F9A-9976-12560884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6197"/>
            <a:ext cx="9557531" cy="4526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6EBEA-625B-4625-8CB5-DA35B944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Genetiniai algoritmai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E2F09-69E7-BB71-9758-5FADEDB17DD6}"/>
              </a:ext>
            </a:extLst>
          </p:cNvPr>
          <p:cNvSpPr txBox="1"/>
          <p:nvPr/>
        </p:nvSpPr>
        <p:spPr>
          <a:xfrm>
            <a:off x="888023" y="1569426"/>
            <a:ext cx="53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Labiausiai atpažįstamas evoliucinių algoritmų tipas.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4951C-E568-8DC3-C96D-702F7080AE09}"/>
              </a:ext>
            </a:extLst>
          </p:cNvPr>
          <p:cNvSpPr txBox="1"/>
          <p:nvPr/>
        </p:nvSpPr>
        <p:spPr>
          <a:xfrm>
            <a:off x="232813" y="4721276"/>
            <a:ext cx="2863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dirty="0">
                <a:solidFill>
                  <a:srgbClr val="FF00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1      1      1      1       1</a:t>
            </a:r>
          </a:p>
          <a:p>
            <a:pPr algn="just"/>
            <a:r>
              <a:rPr lang="en-US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1    0.25   1      1     0.25</a:t>
            </a:r>
          </a:p>
          <a:p>
            <a:pPr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1      1      1    0.25  0.25</a:t>
            </a:r>
          </a:p>
          <a:p>
            <a:pPr algn="just"/>
            <a:r>
              <a:rPr lang="en-US" dirty="0">
                <a:solidFill>
                  <a:srgbClr val="6215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1      1    0.25   1       1</a:t>
            </a:r>
          </a:p>
          <a:p>
            <a:pPr algn="just"/>
            <a:r>
              <a:rPr lang="en-US" dirty="0">
                <a:solidFill>
                  <a:srgbClr val="3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0      0      0      0       0</a:t>
            </a:r>
          </a:p>
          <a:p>
            <a:pPr algn="just"/>
            <a:r>
              <a:rPr lang="en-US" dirty="0">
                <a:solidFill>
                  <a:srgbClr val="0024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1      1      1      1       1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AD114-F6B2-F6A7-A779-0C82603FEDB5}"/>
              </a:ext>
            </a:extLst>
          </p:cNvPr>
          <p:cNvSpPr txBox="1"/>
          <p:nvPr/>
        </p:nvSpPr>
        <p:spPr>
          <a:xfrm>
            <a:off x="8217511" y="5829272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 1 1 1 1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8356D8-8BAF-A156-1066-DA4DBF72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1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E2AD99-7174-DF97-960D-151B7A01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34" y="2642555"/>
            <a:ext cx="6327060" cy="3608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615C8-8AB1-7A4A-1F13-5BE2BB3F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b="0" i="0" dirty="0">
                <a:effectLst/>
                <a:latin typeface="Times New Roman" panose="02020603050405020304" pitchFamily="18" charset="0"/>
              </a:rPr>
              <a:t>Skruzdžių kolonijos optimizacijos algoritmas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27535-677A-F15C-C1B6-E4E2EDA26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Algoritmas paremtas skruzdžių kolonijos veikimo principu.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C75C0-C870-6AD4-2055-E170ABAA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566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E671DA-4F3C-A683-65D2-FCA2F461F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73" y="909605"/>
            <a:ext cx="8649907" cy="5715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69605E-5630-49A3-6BBF-E5444B34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Dalelių spiečiaus algoritmas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E3DC1D-F13C-F867-BEA1-C8821208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65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0185-763A-B27F-02B6-C3F311DA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pakavimo problema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F2B5A-FFBA-9621-90D9-2FF331587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2157123"/>
            <a:ext cx="9154803" cy="414395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F22F37-3886-FB75-F22A-02844A2D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64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986F-1323-7586-46AB-52311D48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Nuotraukų išdėstymo problema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06F94-E2B8-9015-10FE-16F1AF659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975812"/>
            <a:ext cx="9202434" cy="371526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115DF0-610B-A1F6-44C5-B1FDBB5E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Pridedamas vienas matmuo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25E01-622C-2F42-D661-5AE7724B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57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6D27-62F9-2806-1DC4-6FD4F295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Dalelių spiečiaus algoritmo pritaikymas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81F87-609B-CD98-2BCF-9B39753D01B1}"/>
              </a:ext>
            </a:extLst>
          </p:cNvPr>
          <p:cNvSpPr txBox="1"/>
          <p:nvPr/>
        </p:nvSpPr>
        <p:spPr>
          <a:xfrm>
            <a:off x="949569" y="1820008"/>
            <a:ext cx="83395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Atitikimo</a:t>
            </a:r>
            <a:r>
              <a:rPr lang="en-US" sz="2800" dirty="0"/>
              <a:t> </a:t>
            </a:r>
            <a:r>
              <a:rPr lang="en-US" sz="2800" dirty="0" err="1"/>
              <a:t>indeksas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Nuotrauk</a:t>
            </a:r>
            <a:r>
              <a:rPr lang="lt-LT" sz="2800" dirty="0"/>
              <a:t>ų užsidengimas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2800" dirty="0"/>
              <a:t>Nuotraukų nusikirpimas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2800" dirty="0"/>
              <a:t>Neuždengtas plotas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2800" dirty="0"/>
              <a:t>Reliatyvus nuotraukų matmenų keitimas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GB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93A087-266A-202D-5A55-6175ECD069A9}"/>
              </a:ext>
            </a:extLst>
          </p:cNvPr>
          <p:cNvGrpSpPr/>
          <p:nvPr/>
        </p:nvGrpSpPr>
        <p:grpSpPr>
          <a:xfrm>
            <a:off x="8890081" y="1548258"/>
            <a:ext cx="2236586" cy="2236586"/>
            <a:chOff x="2950876" y="4125694"/>
            <a:chExt cx="2236586" cy="2236586"/>
          </a:xfrm>
        </p:grpSpPr>
        <p:pic>
          <p:nvPicPr>
            <p:cNvPr id="6" name="Picture 5" descr="A picture containing electric blue, graphics, screenshot, blue&#10;&#10;Description automatically generated">
              <a:extLst>
                <a:ext uri="{FF2B5EF4-FFF2-40B4-BE49-F238E27FC236}">
                  <a16:creationId xmlns:a16="http://schemas.microsoft.com/office/drawing/2014/main" id="{122E0449-BA86-E99C-8772-09E152BE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876" y="4125694"/>
              <a:ext cx="2236586" cy="2236586"/>
            </a:xfrm>
            <a:prstGeom prst="rect">
              <a:avLst/>
            </a:prstGeom>
          </p:spPr>
        </p:pic>
        <p:pic>
          <p:nvPicPr>
            <p:cNvPr id="9" name="Picture 8" descr="A picture containing electric blue, graphics, screenshot, blue&#10;&#10;Description automatically generated">
              <a:extLst>
                <a:ext uri="{FF2B5EF4-FFF2-40B4-BE49-F238E27FC236}">
                  <a16:creationId xmlns:a16="http://schemas.microsoft.com/office/drawing/2014/main" id="{F0CED01F-642E-7C85-8BAD-331652926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876" y="4125694"/>
              <a:ext cx="2236586" cy="2236586"/>
            </a:xfrm>
            <a:prstGeom prst="rect">
              <a:avLst/>
            </a:prstGeom>
          </p:spPr>
        </p:pic>
        <p:pic>
          <p:nvPicPr>
            <p:cNvPr id="10" name="Picture 9" descr="A picture containing electric blue, graphics, screenshot, blue&#10;&#10;Description automatically generated">
              <a:extLst>
                <a:ext uri="{FF2B5EF4-FFF2-40B4-BE49-F238E27FC236}">
                  <a16:creationId xmlns:a16="http://schemas.microsoft.com/office/drawing/2014/main" id="{6DB95271-6350-24E7-7E51-F5850919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876" y="4125694"/>
              <a:ext cx="2236586" cy="223658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D860DE-58F7-C220-23C5-17A4C3CCB04D}"/>
              </a:ext>
            </a:extLst>
          </p:cNvPr>
          <p:cNvGrpSpPr/>
          <p:nvPr/>
        </p:nvGrpSpPr>
        <p:grpSpPr>
          <a:xfrm>
            <a:off x="8837963" y="4081970"/>
            <a:ext cx="2404468" cy="2404468"/>
            <a:chOff x="5896298" y="3635890"/>
            <a:chExt cx="2404468" cy="2404468"/>
          </a:xfrm>
        </p:grpSpPr>
        <p:pic>
          <p:nvPicPr>
            <p:cNvPr id="8" name="Picture 7" descr="A blue box with red writing&#10;&#10;Description automatically generated with low confidence">
              <a:extLst>
                <a:ext uri="{FF2B5EF4-FFF2-40B4-BE49-F238E27FC236}">
                  <a16:creationId xmlns:a16="http://schemas.microsoft.com/office/drawing/2014/main" id="{B26C0DE4-FD22-B03F-2F7D-B1AD590A5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298" y="3635890"/>
              <a:ext cx="2404468" cy="2404468"/>
            </a:xfrm>
            <a:prstGeom prst="rect">
              <a:avLst/>
            </a:prstGeom>
          </p:spPr>
        </p:pic>
        <p:pic>
          <p:nvPicPr>
            <p:cNvPr id="11" name="Picture 10" descr="A blue box with red writing&#10;&#10;Description automatically generated with low confidence">
              <a:extLst>
                <a:ext uri="{FF2B5EF4-FFF2-40B4-BE49-F238E27FC236}">
                  <a16:creationId xmlns:a16="http://schemas.microsoft.com/office/drawing/2014/main" id="{F0023267-22DC-BFD0-7CE1-706BD9C5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298" y="3635890"/>
              <a:ext cx="2404468" cy="2404468"/>
            </a:xfrm>
            <a:prstGeom prst="rect">
              <a:avLst/>
            </a:prstGeom>
          </p:spPr>
        </p:pic>
        <p:pic>
          <p:nvPicPr>
            <p:cNvPr id="12" name="Picture 11" descr="A blue box with red writing&#10;&#10;Description automatically generated with low confidence">
              <a:extLst>
                <a:ext uri="{FF2B5EF4-FFF2-40B4-BE49-F238E27FC236}">
                  <a16:creationId xmlns:a16="http://schemas.microsoft.com/office/drawing/2014/main" id="{D2589644-B14D-0B27-7079-8179E8BFF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298" y="3635890"/>
              <a:ext cx="2404468" cy="2404468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1FE69B3-C144-756C-35CD-8AEE32D1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5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D1AD-0437-A20A-1879-239C1B64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</a:t>
            </a:r>
            <a:r>
              <a:rPr lang="en-US" dirty="0"/>
              <a:t>=2</a:t>
            </a:r>
            <a:endParaRPr lang="en-GB" dirty="0"/>
          </a:p>
        </p:txBody>
      </p:sp>
      <p:pic>
        <p:nvPicPr>
          <p:cNvPr id="5" name="Content Placeholder 4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4FAF97E4-F331-8D0E-DF85-6CF58D6A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14" y="1817724"/>
            <a:ext cx="5448772" cy="33911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01211-AE49-D05C-5364-72DF61D3DFD0}"/>
              </a:ext>
            </a:extLst>
          </p:cNvPr>
          <p:cNvSpPr txBox="1"/>
          <p:nvPr/>
        </p:nvSpPr>
        <p:spPr>
          <a:xfrm>
            <a:off x="959461" y="1519211"/>
            <a:ext cx="6095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0.7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= 1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= 2 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lt-LT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Siekiamas atitikimo indeksas </a:t>
            </a:r>
            <a:r>
              <a:rPr lang="en-GB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0.005</a:t>
            </a: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lt-LT" sz="180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Populiacijos dydis</a:t>
            </a:r>
            <a:r>
              <a:rPr lang="lt-LT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500</a:t>
            </a:r>
            <a:endParaRPr lang="en-GB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E60EA-44EF-5095-744D-8460D46CE01F}"/>
              </a:ext>
            </a:extLst>
          </p:cNvPr>
          <p:cNvSpPr txBox="1"/>
          <p:nvPr/>
        </p:nvSpPr>
        <p:spPr>
          <a:xfrm>
            <a:off x="6229114" y="5683955"/>
            <a:ext cx="374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Efektyvumas</a:t>
            </a:r>
            <a:r>
              <a:rPr lang="en-US" dirty="0"/>
              <a:t>: 100/100 </a:t>
            </a:r>
            <a:br>
              <a:rPr lang="en-US" dirty="0"/>
            </a:br>
            <a:r>
              <a:rPr lang="en-US" dirty="0" err="1"/>
              <a:t>Mediana</a:t>
            </a:r>
            <a:r>
              <a:rPr lang="en-US" dirty="0"/>
              <a:t>: 80.5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D24EA-F2C2-8E7C-2F9E-25AA63E5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C3393-4B64-4F9D-8BB6-520B46E8728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47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1032</TotalTime>
  <Words>381</Words>
  <Application>Microsoft Office PowerPoint</Application>
  <PresentationFormat>Widescreen</PresentationFormat>
  <Paragraphs>93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Evoliuciniai optimizavimo algoritmai: Dalelių Spiečiaus Optimizacijos algoritmas</vt:lpstr>
      <vt:lpstr>Evoliuciniai programavimo algoritmai</vt:lpstr>
      <vt:lpstr>Genetiniai algoritmai</vt:lpstr>
      <vt:lpstr>Skruzdžių kolonijos optimizacijos algoritmas</vt:lpstr>
      <vt:lpstr>Dalelių spiečiaus algoritmas</vt:lpstr>
      <vt:lpstr>2D pakavimo problema</vt:lpstr>
      <vt:lpstr>Nuotraukų išdėstymo problema</vt:lpstr>
      <vt:lpstr>Dalelių spiečiaus algoritmo pritaikymas</vt:lpstr>
      <vt:lpstr>n=2</vt:lpstr>
      <vt:lpstr>n=3</vt:lpstr>
      <vt:lpstr>n=4</vt:lpstr>
      <vt:lpstr>n=5</vt:lpstr>
      <vt:lpstr>PowerPoint Presentation</vt:lpstr>
      <vt:lpstr>Galimi tobulinimo aspektai</vt:lpstr>
      <vt:lpstr>Šaltiniai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Kazimieras Jasaitis</dc:creator>
  <cp:lastModifiedBy>Kazimieras Jasaitis</cp:lastModifiedBy>
  <cp:revision>8</cp:revision>
  <dcterms:created xsi:type="dcterms:W3CDTF">2023-06-19T10:42:24Z</dcterms:created>
  <dcterms:modified xsi:type="dcterms:W3CDTF">2023-06-26T10:07:36Z</dcterms:modified>
</cp:coreProperties>
</file>